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57" r:id="rId4"/>
    <p:sldId id="260" r:id="rId5"/>
    <p:sldId id="262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 동하" initials="신동" lastIdx="1" clrIdx="0">
    <p:extLst>
      <p:ext uri="{19B8F6BF-5375-455C-9EA6-DF929625EA0E}">
        <p15:presenceInfo xmlns:p15="http://schemas.microsoft.com/office/powerpoint/2012/main" userId="99d9ca940605156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3090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897CD9-C408-489D-8EDE-5ADE47C126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B97D17-783C-4A29-A8FE-344219FC0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304BA5-AC18-471A-AD50-8333A8CA5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06D3E7-47A4-428D-A737-30A7022E9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BB6309-7C30-49DF-B72C-995DBFA9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3054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B026A-0786-4F03-A4BC-3BCCC6D28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A4CF81-92AF-4B0B-94A6-19E72877A2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C945D8-7A98-4B12-B02E-13B91C702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9E8CA7-227E-416C-A971-334F16FD1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434E4B-17C1-445C-893E-4C09BBAD1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054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C1AACAB-B966-4C92-AD08-1AB8840F1C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0F8A5E-1EAF-4DFE-B82E-DE4289E8C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82FB8-60EE-492E-AA3C-BDD0EEA9E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D4E156-6F10-4ED4-B1F3-224D80902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9AA2A8-1758-4FEE-95A5-3E44775DF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6256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B66606-F319-4148-A6C5-30B007D1D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98E048-00A1-4994-A9D0-5F03BA027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4F5053-F659-481C-BFA5-5A611A0E5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90FFB2-CB06-43A7-A51D-8287E8D53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40D58D-69B1-4BBB-8D68-1F0B03E3B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855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9230FC-EC8E-4F37-B5C4-A9953F327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066B1C-51FD-4BBA-98D7-DED3529E0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47726A-4515-4D8F-B6F7-19B4ED0B1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F56009-5E0D-4C89-9061-61A1FF73A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36C625-BAA6-4F9A-BAA4-ABDBF6C7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58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E2A268-AAFE-43C3-8E15-87A13119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8828BE-6256-4751-BBE5-C33684781B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206F36-3517-4DCC-95A9-466DDEE68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10A3B9-3B0B-4A57-BD34-2F21EA160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78769B-F78E-436D-81C0-E8DCF0148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422A58-54D1-400C-AA05-59B496726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903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430F4-2F26-4EAF-92A3-AC93244E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2B4592-E8A6-4C20-AD3A-69CFA3531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04E971-E57E-4D92-B156-0059ABD97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56EA7F7-A963-4812-8382-498933451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DA760F4-6C8E-4850-BF0D-A12274792B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683B37-6375-42F8-83D8-A971905AE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E107021-BFA2-47DA-BB79-CE1C69E3F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B2D9DC0-B963-47AB-AB8A-97333AAD7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453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1F1D72-CB24-42B7-9344-B84FC44C3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A0D20BD-B35F-4B3B-B07C-2DF56CB9B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5FA83C-10BE-4729-9035-4D3419656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C0BCC22-7765-4F93-92AB-12F6DAEA2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312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E252D1-DD91-4C93-8A4F-80417DD60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2495E1-1CFC-403C-8903-186FC4279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F7D875-97CC-44C7-B89B-097ADD40B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8901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D53209-94B5-45D3-AA41-CB79C89B6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EA4024-DC7F-48F9-9872-17D22BB08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8337F0-11EF-45B4-BBD2-CB8F0ADBC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3B4E9B-9E4B-4E00-8692-A01D016C0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A8E673-1E34-4CD4-9278-E20B1BE81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52535C-E1A2-4FFA-BC2A-7294C76B3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6916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11FEA7-1D82-42DC-9CC1-5014A6843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51383A-C71A-4B00-A3BE-E279F77811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CDF570-1204-4E53-B516-288B7E62CD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90697E-1FFA-4DEC-8BA1-CBC7BA153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77C8E0-51D6-441D-BCDC-AE6AB8667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F358FBC-7440-47A8-8517-D98FADD37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521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39F4C8F-3AC0-4AFF-81B6-7CB49695F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50273B-FB7E-4C47-B8ED-557AD3431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C9D164-CFEE-4FB2-A28A-D650D7762F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33E02-AEBE-47F1-AF6D-4FAEF2C63F07}" type="datetimeFigureOut">
              <a:rPr lang="ko-KR" altLang="en-US" smtClean="0"/>
              <a:t>2021-03-22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D506E7-637B-4ABF-B75B-492EC51785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F18F6C-0377-43D7-891A-1F8777FD52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64C7F-16EF-47CC-8B84-541D3DDD4B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081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iku100/ComputerVision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4D400EE-776D-4567-9080-FED8ADB9C9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Computer Vision HW#1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18D688AF-C453-4980-B3E7-45A1FEF11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14703"/>
            <a:ext cx="9144000" cy="2387599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대응관계 설정 실습 </a:t>
            </a:r>
            <a:r>
              <a:rPr lang="en-US" altLang="ko-KR" sz="3600" dirty="0"/>
              <a:t>1 (SIFT </a:t>
            </a:r>
            <a:r>
              <a:rPr lang="ko-KR" altLang="en-US" sz="3600" dirty="0"/>
              <a:t>참조</a:t>
            </a:r>
            <a:r>
              <a:rPr lang="en-US" altLang="ko-KR" sz="3600" dirty="0"/>
              <a:t>)</a:t>
            </a:r>
            <a:endParaRPr lang="en-US" altLang="ko-KR" sz="4000" dirty="0"/>
          </a:p>
          <a:p>
            <a:pPr algn="r"/>
            <a:r>
              <a:rPr lang="en-US" altLang="ko-KR" dirty="0"/>
              <a:t>7</a:t>
            </a:r>
            <a:r>
              <a:rPr lang="ko-KR" altLang="en-US" dirty="0"/>
              <a:t>조</a:t>
            </a:r>
            <a:endParaRPr lang="en-US" altLang="ko-KR" dirty="0"/>
          </a:p>
          <a:p>
            <a:pPr algn="r"/>
            <a:r>
              <a:rPr lang="en-US" altLang="ko-KR" sz="2600" dirty="0"/>
              <a:t>20182931 </a:t>
            </a:r>
            <a:r>
              <a:rPr lang="ko-KR" altLang="en-US" sz="2600" dirty="0" err="1"/>
              <a:t>신석경</a:t>
            </a:r>
            <a:endParaRPr lang="en-US" altLang="ko-KR" sz="2600" dirty="0"/>
          </a:p>
          <a:p>
            <a:pPr algn="r"/>
            <a:r>
              <a:rPr lang="en-US" altLang="ko-KR" sz="2600" dirty="0"/>
              <a:t>20160044 </a:t>
            </a:r>
            <a:r>
              <a:rPr lang="ko-KR" altLang="en-US" sz="2600" dirty="0"/>
              <a:t>신동하</a:t>
            </a:r>
            <a:endParaRPr lang="en-US" altLang="ko-KR" sz="2600" dirty="0"/>
          </a:p>
          <a:p>
            <a:r>
              <a:rPr lang="en-US" altLang="ko-KR" sz="1700" dirty="0">
                <a:hlinkClick r:id="rId2"/>
              </a:rPr>
              <a:t>https://github.com/jiku100/ComputerVision</a:t>
            </a:r>
            <a:r>
              <a:rPr lang="en-US" altLang="ko-KR" sz="1700" dirty="0"/>
              <a:t> </a:t>
            </a:r>
            <a:endParaRPr lang="en-US" altLang="ko-KR" sz="2400" dirty="0"/>
          </a:p>
          <a:p>
            <a:pPr algn="r"/>
            <a:endParaRPr lang="en-US" altLang="ko-KR" sz="2600" dirty="0"/>
          </a:p>
          <a:p>
            <a:endParaRPr lang="ko-KR" altLang="en-US" dirty="0"/>
          </a:p>
        </p:txBody>
      </p:sp>
      <p:sp>
        <p:nvSpPr>
          <p:cNvPr id="6" name="부제목 4">
            <a:extLst>
              <a:ext uri="{FF2B5EF4-FFF2-40B4-BE49-F238E27FC236}">
                <a16:creationId xmlns:a16="http://schemas.microsoft.com/office/drawing/2014/main" id="{C167FEAE-593E-4EA3-9D0A-8C43D924B519}"/>
              </a:ext>
            </a:extLst>
          </p:cNvPr>
          <p:cNvSpPr txBox="1">
            <a:spLocks/>
          </p:cNvSpPr>
          <p:nvPr/>
        </p:nvSpPr>
        <p:spPr>
          <a:xfrm>
            <a:off x="1524000" y="4286363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2913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 descr="텍스트, 측정기이(가) 표시된 사진&#10;&#10;자동 생성된 설명">
            <a:extLst>
              <a:ext uri="{FF2B5EF4-FFF2-40B4-BE49-F238E27FC236}">
                <a16:creationId xmlns:a16="http://schemas.microsoft.com/office/drawing/2014/main" id="{03A57B97-8A14-43C2-90B5-A451D65DA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87" y="212300"/>
            <a:ext cx="3848100" cy="629602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BE06068-49A3-4D5B-9E50-B263AC41B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947" y="153094"/>
            <a:ext cx="2207777" cy="293148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11E00EB-B6FC-4F73-8430-01C200C465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812" y="3943555"/>
            <a:ext cx="3930170" cy="181985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5D04D754-C84D-40E2-A2C6-88931819D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6678" y="4543526"/>
            <a:ext cx="3595375" cy="2094393"/>
          </a:xfrm>
          <a:prstGeom prst="rect">
            <a:avLst/>
          </a:prstGeom>
        </p:spPr>
      </p:pic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B2185705-3073-45A3-BBC9-A8A2BEA6AEA6}"/>
              </a:ext>
            </a:extLst>
          </p:cNvPr>
          <p:cNvCxnSpPr>
            <a:cxnSpLocks/>
          </p:cNvCxnSpPr>
          <p:nvPr/>
        </p:nvCxnSpPr>
        <p:spPr>
          <a:xfrm flipH="1">
            <a:off x="1893693" y="257295"/>
            <a:ext cx="2621391" cy="209050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86D1C15-883D-4C30-8986-C3FE96CFFB90}"/>
              </a:ext>
            </a:extLst>
          </p:cNvPr>
          <p:cNvCxnSpPr>
            <a:cxnSpLocks/>
          </p:cNvCxnSpPr>
          <p:nvPr/>
        </p:nvCxnSpPr>
        <p:spPr>
          <a:xfrm flipH="1">
            <a:off x="4019862" y="2347801"/>
            <a:ext cx="563937" cy="27037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813113AD-B17E-46B5-A668-2CFBFAE888F4}"/>
              </a:ext>
            </a:extLst>
          </p:cNvPr>
          <p:cNvCxnSpPr>
            <a:cxnSpLocks/>
          </p:cNvCxnSpPr>
          <p:nvPr/>
        </p:nvCxnSpPr>
        <p:spPr>
          <a:xfrm flipH="1">
            <a:off x="4019862" y="3497687"/>
            <a:ext cx="495221" cy="1379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9283FA0-E2F0-4AC0-BF28-412D583D8BD1}"/>
              </a:ext>
            </a:extLst>
          </p:cNvPr>
          <p:cNvCxnSpPr>
            <a:cxnSpLocks/>
            <a:stCxn id="19" idx="1"/>
          </p:cNvCxnSpPr>
          <p:nvPr/>
        </p:nvCxnSpPr>
        <p:spPr>
          <a:xfrm flipH="1" flipV="1">
            <a:off x="1985076" y="3861481"/>
            <a:ext cx="5285736" cy="9920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9AA2DA12-4EF4-4D91-9FDE-61AF62481534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1985076" y="4671255"/>
            <a:ext cx="631602" cy="9194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713EC3B-BB05-4013-9466-4074192EE7FD}"/>
              </a:ext>
            </a:extLst>
          </p:cNvPr>
          <p:cNvSpPr txBox="1"/>
          <p:nvPr/>
        </p:nvSpPr>
        <p:spPr>
          <a:xfrm>
            <a:off x="6203627" y="1985014"/>
            <a:ext cx="35285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정확도 향상을 위해 </a:t>
            </a:r>
            <a:r>
              <a:rPr lang="en-US" altLang="ko-KR" sz="1600" dirty="0"/>
              <a:t>Sobel </a:t>
            </a:r>
            <a:r>
              <a:rPr lang="ko-KR" altLang="en-US" sz="1600" dirty="0"/>
              <a:t>필터 대신</a:t>
            </a:r>
            <a:endParaRPr lang="en-US" altLang="ko-KR" sz="1600" dirty="0"/>
          </a:p>
          <a:p>
            <a:r>
              <a:rPr lang="en-US" altLang="ko-KR" sz="1600" dirty="0"/>
              <a:t>-1, 0, 1 </a:t>
            </a:r>
            <a:r>
              <a:rPr lang="ko-KR" altLang="en-US" sz="1600" dirty="0"/>
              <a:t>커널을 적용하였습니다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702F290-C75B-4240-A209-F38BBB4DCE43}"/>
              </a:ext>
            </a:extLst>
          </p:cNvPr>
          <p:cNvSpPr txBox="1"/>
          <p:nvPr/>
        </p:nvSpPr>
        <p:spPr>
          <a:xfrm>
            <a:off x="4145106" y="5505154"/>
            <a:ext cx="31409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여러가지 </a:t>
            </a:r>
            <a:r>
              <a:rPr lang="en-US" altLang="ko-KR" sz="1400" dirty="0"/>
              <a:t>HISTCMP </a:t>
            </a:r>
            <a:r>
              <a:rPr lang="ko-KR" altLang="en-US" sz="1400" dirty="0"/>
              <a:t>기법을 테스트해본 결과</a:t>
            </a:r>
            <a:endParaRPr lang="en-US" altLang="ko-KR" sz="1400" dirty="0"/>
          </a:p>
          <a:p>
            <a:r>
              <a:rPr lang="en-US" altLang="ko-KR" sz="1400" dirty="0"/>
              <a:t>CORREL </a:t>
            </a:r>
            <a:r>
              <a:rPr lang="ko-KR" altLang="en-US" sz="1400" dirty="0"/>
              <a:t>기법이 제일 정확도가 높아 해당 기법을 채택하였습니다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988AF70-0A1D-4A61-A0DD-F801D50C5AFF}"/>
              </a:ext>
            </a:extLst>
          </p:cNvPr>
          <p:cNvSpPr/>
          <p:nvPr/>
        </p:nvSpPr>
        <p:spPr>
          <a:xfrm>
            <a:off x="7587797" y="235620"/>
            <a:ext cx="4488181" cy="103165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7D74CB68-D812-45F3-96AF-2D0F20364D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5839" y="334955"/>
            <a:ext cx="1309902" cy="897525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2D6F3A7-D6E4-4CE3-9549-A4F64341C58B}"/>
              </a:ext>
            </a:extLst>
          </p:cNvPr>
          <p:cNvSpPr txBox="1"/>
          <p:nvPr/>
        </p:nvSpPr>
        <p:spPr>
          <a:xfrm>
            <a:off x="9094633" y="474449"/>
            <a:ext cx="2912452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히스토그램의 </a:t>
            </a:r>
            <a:r>
              <a:rPr lang="en-US" altLang="ko-KR" sz="1000" dirty="0"/>
              <a:t>Bin </a:t>
            </a:r>
            <a:r>
              <a:rPr lang="ko-KR" altLang="en-US" sz="1000" dirty="0"/>
              <a:t>개수는 </a:t>
            </a:r>
            <a:r>
              <a:rPr lang="en-US" altLang="ko-KR" sz="1000" dirty="0"/>
              <a:t>12</a:t>
            </a:r>
          </a:p>
          <a:p>
            <a:r>
              <a:rPr lang="ko-KR" altLang="en-US" sz="1000" dirty="0"/>
              <a:t>특징점의 블록 사이즈는 </a:t>
            </a:r>
            <a:r>
              <a:rPr lang="en-US" altLang="ko-KR" sz="1000" dirty="0"/>
              <a:t>30 * 2 + 1 = 61</a:t>
            </a:r>
            <a:r>
              <a:rPr lang="ko-KR" altLang="en-US" sz="1000" dirty="0"/>
              <a:t>픽셀</a:t>
            </a:r>
            <a:endParaRPr lang="en-US" altLang="ko-KR" sz="1000" dirty="0"/>
          </a:p>
          <a:p>
            <a:r>
              <a:rPr lang="en-US" altLang="ko-KR" sz="1000" dirty="0"/>
              <a:t>Gradation </a:t>
            </a:r>
            <a:r>
              <a:rPr lang="ko-KR" altLang="en-US" sz="1000" dirty="0"/>
              <a:t>커널 사이즈는 </a:t>
            </a:r>
            <a:r>
              <a:rPr lang="en-US" altLang="ko-KR" sz="1000" dirty="0"/>
              <a:t>3</a:t>
            </a:r>
            <a:r>
              <a:rPr lang="ko-KR" altLang="en-US" sz="1000" dirty="0"/>
              <a:t>으로 진행하였습니다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B123FE7-C105-4FF8-A9DD-4EEBB82575BC}"/>
              </a:ext>
            </a:extLst>
          </p:cNvPr>
          <p:cNvCxnSpPr>
            <a:cxnSpLocks/>
          </p:cNvCxnSpPr>
          <p:nvPr/>
        </p:nvCxnSpPr>
        <p:spPr>
          <a:xfrm flipH="1">
            <a:off x="1893693" y="1385659"/>
            <a:ext cx="2731597" cy="9621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2" name="그림 21">
            <a:extLst>
              <a:ext uri="{FF2B5EF4-FFF2-40B4-BE49-F238E27FC236}">
                <a16:creationId xmlns:a16="http://schemas.microsoft.com/office/drawing/2014/main" id="{825CF431-631C-4069-84FE-02309C79AF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15083" y="3247701"/>
            <a:ext cx="5600516" cy="49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912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E0079B4-A8B7-424C-9047-369439486F45}"/>
              </a:ext>
            </a:extLst>
          </p:cNvPr>
          <p:cNvSpPr txBox="1"/>
          <p:nvPr/>
        </p:nvSpPr>
        <p:spPr>
          <a:xfrm>
            <a:off x="7008947" y="3330941"/>
            <a:ext cx="5069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회전시킨 </a:t>
            </a:r>
            <a:r>
              <a:rPr lang="en-US" altLang="ko-KR" dirty="0"/>
              <a:t>1st.jpg</a:t>
            </a:r>
            <a:r>
              <a:rPr lang="ko-KR" altLang="en-US" dirty="0"/>
              <a:t>와 </a:t>
            </a:r>
            <a:r>
              <a:rPr lang="en-US" altLang="ko-KR" dirty="0"/>
              <a:t>2nd.jpg</a:t>
            </a:r>
            <a:r>
              <a:rPr lang="ko-KR" altLang="en-US" dirty="0"/>
              <a:t> 파일을 비교한 결과</a:t>
            </a:r>
            <a:endParaRPr lang="en-US" altLang="ko-KR" dirty="0"/>
          </a:p>
          <a:p>
            <a:pPr algn="ctr"/>
            <a:r>
              <a:rPr lang="en-US" altLang="ko-KR" dirty="0"/>
              <a:t>75%</a:t>
            </a:r>
            <a:r>
              <a:rPr lang="ko-KR" altLang="en-US" dirty="0"/>
              <a:t>의 정확도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3AC7C-3BF1-4CC9-8FB0-8E7347969EE7}"/>
              </a:ext>
            </a:extLst>
          </p:cNvPr>
          <p:cNvSpPr txBox="1"/>
          <p:nvPr/>
        </p:nvSpPr>
        <p:spPr>
          <a:xfrm>
            <a:off x="586268" y="5067236"/>
            <a:ext cx="4607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기본 </a:t>
            </a:r>
            <a:r>
              <a:rPr lang="en-US" altLang="ko-KR" dirty="0"/>
              <a:t>1st.jpg</a:t>
            </a:r>
            <a:r>
              <a:rPr lang="ko-KR" altLang="en-US" dirty="0"/>
              <a:t>와 </a:t>
            </a:r>
            <a:r>
              <a:rPr lang="en-US" altLang="ko-KR" dirty="0"/>
              <a:t>2nd.jpg</a:t>
            </a:r>
            <a:r>
              <a:rPr lang="ko-KR" altLang="en-US" dirty="0"/>
              <a:t> 파일을 비교한 결과</a:t>
            </a:r>
            <a:endParaRPr lang="en-US" altLang="ko-KR" dirty="0"/>
          </a:p>
          <a:p>
            <a:pPr algn="ctr"/>
            <a:r>
              <a:rPr lang="en-US" altLang="ko-KR" dirty="0"/>
              <a:t>50%</a:t>
            </a:r>
            <a:r>
              <a:rPr lang="ko-KR" altLang="en-US" dirty="0"/>
              <a:t>의 정확도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247BEC-73A2-467C-8F9B-4D3EF4D5073C}"/>
              </a:ext>
            </a:extLst>
          </p:cNvPr>
          <p:cNvSpPr txBox="1"/>
          <p:nvPr/>
        </p:nvSpPr>
        <p:spPr>
          <a:xfrm>
            <a:off x="7008947" y="6004560"/>
            <a:ext cx="4976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회전시킨 </a:t>
            </a:r>
            <a:r>
              <a:rPr lang="en-US" altLang="ko-KR" dirty="0"/>
              <a:t>1st.jpg</a:t>
            </a:r>
            <a:r>
              <a:rPr lang="ko-KR" altLang="en-US" dirty="0"/>
              <a:t>와 </a:t>
            </a:r>
            <a:r>
              <a:rPr lang="en-US" altLang="ko-KR" dirty="0"/>
              <a:t>1st.jpg</a:t>
            </a:r>
            <a:r>
              <a:rPr lang="ko-KR" altLang="en-US" dirty="0"/>
              <a:t> 파일을 비교한 결과</a:t>
            </a:r>
            <a:endParaRPr lang="en-US" altLang="ko-KR" dirty="0"/>
          </a:p>
          <a:p>
            <a:pPr algn="ctr"/>
            <a:r>
              <a:rPr lang="en-US" altLang="ko-KR" dirty="0"/>
              <a:t>50%</a:t>
            </a:r>
            <a:r>
              <a:rPr lang="ko-KR" altLang="en-US" dirty="0"/>
              <a:t>의 정확도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0460C74-B920-4252-A518-CCDC59EB3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291" y="15739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Color Image</a:t>
            </a:r>
            <a:r>
              <a:rPr lang="ko-KR" altLang="en-US" sz="4000" dirty="0"/>
              <a:t>에 </a:t>
            </a:r>
            <a:r>
              <a:rPr lang="en-US" altLang="ko-KR" sz="4000" dirty="0"/>
              <a:t>Bilateral Filter</a:t>
            </a:r>
            <a:r>
              <a:rPr lang="ko-KR" altLang="en-US" sz="4000" dirty="0"/>
              <a:t>를 적용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AF0C91-4834-41C9-A764-CE1CD7DAC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291" y="1356907"/>
            <a:ext cx="5312181" cy="348429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2958B36-0E3D-4CE8-B956-955B2AA6E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9659" y="1115733"/>
            <a:ext cx="3116489" cy="204412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555283B-B1B9-4DCB-A1ED-B50D389266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160" y="3941962"/>
            <a:ext cx="2842572" cy="186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012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3">
            <a:extLst>
              <a:ext uri="{FF2B5EF4-FFF2-40B4-BE49-F238E27FC236}">
                <a16:creationId xmlns:a16="http://schemas.microsoft.com/office/drawing/2014/main" id="{E1430ACA-17EF-49C1-B703-8A9413315D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06467"/>
              </p:ext>
            </p:extLst>
          </p:nvPr>
        </p:nvGraphicFramePr>
        <p:xfrm>
          <a:off x="938990" y="1039605"/>
          <a:ext cx="10529356" cy="56457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2691">
                  <a:extLst>
                    <a:ext uri="{9D8B030D-6E8A-4147-A177-3AD203B41FA5}">
                      <a16:colId xmlns:a16="http://schemas.microsoft.com/office/drawing/2014/main" val="3535918589"/>
                    </a:ext>
                  </a:extLst>
                </a:gridCol>
                <a:gridCol w="2961476">
                  <a:extLst>
                    <a:ext uri="{9D8B030D-6E8A-4147-A177-3AD203B41FA5}">
                      <a16:colId xmlns:a16="http://schemas.microsoft.com/office/drawing/2014/main" val="1675251809"/>
                    </a:ext>
                  </a:extLst>
                </a:gridCol>
                <a:gridCol w="3309538">
                  <a:extLst>
                    <a:ext uri="{9D8B030D-6E8A-4147-A177-3AD203B41FA5}">
                      <a16:colId xmlns:a16="http://schemas.microsoft.com/office/drawing/2014/main" val="3205538884"/>
                    </a:ext>
                  </a:extLst>
                </a:gridCol>
                <a:gridCol w="3185651">
                  <a:extLst>
                    <a:ext uri="{9D8B030D-6E8A-4147-A177-3AD203B41FA5}">
                      <a16:colId xmlns:a16="http://schemas.microsoft.com/office/drawing/2014/main" val="2200052313"/>
                    </a:ext>
                  </a:extLst>
                </a:gridCol>
              </a:tblGrid>
              <a:tr h="18819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Color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75%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588725122"/>
                  </a:ext>
                </a:extLst>
              </a:tr>
              <a:tr h="18819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Gray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75%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25%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25%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blipFill>
                      <a:blip r:embed="rId7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656634123"/>
                  </a:ext>
                </a:extLst>
              </a:tr>
              <a:tr h="18819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Gray,</a:t>
                      </a:r>
                    </a:p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Bilateral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25%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blipFill>
                      <a:blip r:embed="rId8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25%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blipFill>
                      <a:blip r:embed="rId9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2030" marR="82030" marT="41015" marB="41015">
                    <a:blipFill>
                      <a:blip r:embed="rId10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3605457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90BFF966-453B-4F70-8E66-62DB271347AA}"/>
              </a:ext>
            </a:extLst>
          </p:cNvPr>
          <p:cNvSpPr txBox="1"/>
          <p:nvPr/>
        </p:nvSpPr>
        <p:spPr>
          <a:xfrm>
            <a:off x="2504578" y="94391"/>
            <a:ext cx="73981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/>
              <a:t>이미지 색과 필터를 바꿔가며 얻은 정확도</a:t>
            </a:r>
            <a:endParaRPr lang="en-US" altLang="ko-KR" sz="3000" dirty="0"/>
          </a:p>
          <a:p>
            <a:r>
              <a:rPr lang="ko-KR" altLang="en-US" sz="3000" dirty="0"/>
              <a:t>아이디어 </a:t>
            </a:r>
            <a:r>
              <a:rPr lang="en-US" altLang="ko-KR" sz="3000" dirty="0"/>
              <a:t>- </a:t>
            </a:r>
            <a:r>
              <a:rPr lang="ko-KR" altLang="en-US" sz="3000" dirty="0" err="1"/>
              <a:t>신석경</a:t>
            </a:r>
            <a:r>
              <a:rPr lang="en-US" altLang="ko-KR" sz="3000" dirty="0"/>
              <a:t>, </a:t>
            </a:r>
            <a:r>
              <a:rPr lang="ko-KR" altLang="en-US" sz="3000" dirty="0"/>
              <a:t>실험 </a:t>
            </a:r>
            <a:r>
              <a:rPr lang="en-US" altLang="ko-KR" sz="3000" dirty="0"/>
              <a:t>- </a:t>
            </a:r>
            <a:r>
              <a:rPr lang="ko-KR" altLang="en-US" sz="3000" dirty="0"/>
              <a:t>신동하</a:t>
            </a:r>
          </a:p>
        </p:txBody>
      </p:sp>
    </p:spTree>
    <p:extLst>
      <p:ext uri="{BB962C8B-B14F-4D97-AF65-F5344CB8AC3E}">
        <p14:creationId xmlns:p14="http://schemas.microsoft.com/office/powerpoint/2010/main" val="3044440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69C1C6C-831C-4939-A358-AF5FAC97A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99" y="961152"/>
            <a:ext cx="2997254" cy="18707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00A8FD-56EE-448E-8B63-F5474E15DB03}"/>
              </a:ext>
            </a:extLst>
          </p:cNvPr>
          <p:cNvSpPr txBox="1"/>
          <p:nvPr/>
        </p:nvSpPr>
        <p:spPr>
          <a:xfrm>
            <a:off x="3541713" y="1030241"/>
            <a:ext cx="5012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  <a:r>
              <a:rPr lang="ko-KR" altLang="en-US" dirty="0"/>
              <a:t>도 간격으로 나누어진 </a:t>
            </a:r>
            <a:r>
              <a:rPr lang="en-US" altLang="ko-KR" dirty="0"/>
              <a:t>gradient </a:t>
            </a:r>
            <a:r>
              <a:rPr lang="ko-KR" altLang="en-US" dirty="0"/>
              <a:t>히스토그램에서 </a:t>
            </a:r>
            <a:r>
              <a:rPr lang="ko-KR" altLang="en-US" dirty="0" err="1"/>
              <a:t>최빈값을</a:t>
            </a:r>
            <a:r>
              <a:rPr lang="ko-KR" altLang="en-US" dirty="0"/>
              <a:t> 계산하여 해당하는 각도를 빼기</a:t>
            </a: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D32E1FB-E966-48A2-A364-79A9C90A8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99" y="2926305"/>
            <a:ext cx="5008917" cy="18095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5C29BE-4951-4F25-8C84-A04F8283094B}"/>
              </a:ext>
            </a:extLst>
          </p:cNvPr>
          <p:cNvSpPr txBox="1"/>
          <p:nvPr/>
        </p:nvSpPr>
        <p:spPr>
          <a:xfrm>
            <a:off x="5359777" y="2926305"/>
            <a:ext cx="5012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Gradient</a:t>
            </a:r>
            <a:r>
              <a:rPr lang="ko-KR" altLang="en-US" dirty="0"/>
              <a:t> 각도에 </a:t>
            </a:r>
            <a:r>
              <a:rPr lang="en-US" altLang="ko-KR" dirty="0"/>
              <a:t>Gradient </a:t>
            </a:r>
            <a:r>
              <a:rPr lang="ko-KR" altLang="en-US" dirty="0"/>
              <a:t>크기를 곱한 값의 합에서</a:t>
            </a:r>
            <a:r>
              <a:rPr lang="en-US" altLang="ko-KR" dirty="0"/>
              <a:t>, Gradient </a:t>
            </a:r>
            <a:r>
              <a:rPr lang="ko-KR" altLang="en-US" dirty="0"/>
              <a:t>크기의 합을 나누는 것으로 가중치를 적용한 각도의 평균을 구해 빼기</a:t>
            </a: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2289DA2-58F9-45F7-B011-2F23095876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599" y="4830193"/>
            <a:ext cx="3708921" cy="180950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994AB14-FDC1-4414-8892-C79EA256F020}"/>
              </a:ext>
            </a:extLst>
          </p:cNvPr>
          <p:cNvSpPr txBox="1"/>
          <p:nvPr/>
        </p:nvSpPr>
        <p:spPr>
          <a:xfrm>
            <a:off x="4063992" y="4904430"/>
            <a:ext cx="5012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Gradient </a:t>
            </a:r>
            <a:r>
              <a:rPr lang="ko-KR" altLang="en-US" dirty="0"/>
              <a:t>각도의 평균을 구해 빼기</a:t>
            </a: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479034-A827-487E-9F8B-C0CC9608F3D3}"/>
              </a:ext>
            </a:extLst>
          </p:cNvPr>
          <p:cNvSpPr txBox="1"/>
          <p:nvPr/>
        </p:nvSpPr>
        <p:spPr>
          <a:xfrm>
            <a:off x="7206563" y="5388905"/>
            <a:ext cx="48088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위의 모든 과정은</a:t>
            </a:r>
            <a:endParaRPr lang="en-US" altLang="ko-KR" sz="1600" dirty="0"/>
          </a:p>
          <a:p>
            <a:pPr marL="342900" indent="-342900">
              <a:buAutoNum type="arabicParenR"/>
            </a:pPr>
            <a:r>
              <a:rPr lang="ko-KR" altLang="en-US" sz="1600" dirty="0"/>
              <a:t>각각의 </a:t>
            </a:r>
            <a:r>
              <a:rPr lang="en-US" altLang="ko-KR" sz="1600" dirty="0"/>
              <a:t>ROI</a:t>
            </a:r>
            <a:r>
              <a:rPr lang="ko-KR" altLang="en-US" sz="1600" dirty="0"/>
              <a:t>에 대해서만 적용하기도 했고</a:t>
            </a:r>
            <a:r>
              <a:rPr lang="en-US" altLang="ko-KR" sz="1600" dirty="0"/>
              <a:t>,</a:t>
            </a:r>
          </a:p>
          <a:p>
            <a:pPr marL="342900" indent="-342900">
              <a:buAutoNum type="arabicParenR"/>
            </a:pPr>
            <a:r>
              <a:rPr lang="ko-KR" altLang="en-US" sz="1600" dirty="0"/>
              <a:t>전체 영상에 대해 계산한 값을 사용하기도 함</a:t>
            </a:r>
            <a:endParaRPr lang="en-US" altLang="ko-KR" sz="1600" dirty="0"/>
          </a:p>
          <a:p>
            <a:r>
              <a:rPr lang="ko-KR" altLang="en-US" sz="1600" dirty="0"/>
              <a:t>또한</a:t>
            </a:r>
            <a:r>
              <a:rPr lang="en-US" altLang="ko-KR" sz="1600" dirty="0"/>
              <a:t>, </a:t>
            </a:r>
            <a:r>
              <a:rPr lang="ko-KR" altLang="en-US" sz="1600" dirty="0"/>
              <a:t>모든 과정에서 </a:t>
            </a:r>
            <a:r>
              <a:rPr lang="en-US" altLang="ko-KR" sz="1600" dirty="0"/>
              <a:t>Kernel size</a:t>
            </a:r>
            <a:r>
              <a:rPr lang="ko-KR" altLang="en-US" sz="1600" dirty="0"/>
              <a:t> </a:t>
            </a:r>
            <a:r>
              <a:rPr lang="en-US" altLang="ko-KR" sz="1600" dirty="0"/>
              <a:t>5x5, 9x9, 13x13, 17x17 </a:t>
            </a:r>
            <a:r>
              <a:rPr lang="ko-KR" altLang="en-US" sz="1600" dirty="0"/>
              <a:t>로 여러 번 테스트를 해봄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A52396-3BFB-4A65-B93D-1398C0380079}"/>
              </a:ext>
            </a:extLst>
          </p:cNvPr>
          <p:cNvSpPr txBox="1"/>
          <p:nvPr/>
        </p:nvSpPr>
        <p:spPr>
          <a:xfrm>
            <a:off x="665729" y="218249"/>
            <a:ext cx="974818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/>
              <a:t>회전 의존문제를 해결하기 위한 여러가지 시도 </a:t>
            </a:r>
            <a:r>
              <a:rPr lang="en-US" altLang="ko-KR" sz="3000" dirty="0"/>
              <a:t>- </a:t>
            </a:r>
            <a:r>
              <a:rPr lang="ko-KR" altLang="en-US" sz="3000" dirty="0" err="1"/>
              <a:t>신석경</a:t>
            </a:r>
            <a:endParaRPr lang="ko-KR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26671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23266E0-AB1E-418E-A7A6-9DAFEFB4E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565" y="1295431"/>
            <a:ext cx="9442487" cy="46983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D8072EC-3727-4E1D-891E-88CA30413A4B}"/>
              </a:ext>
            </a:extLst>
          </p:cNvPr>
          <p:cNvSpPr txBox="1"/>
          <p:nvPr/>
        </p:nvSpPr>
        <p:spPr>
          <a:xfrm>
            <a:off x="470651" y="169648"/>
            <a:ext cx="107440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/>
              <a:t>Sift </a:t>
            </a:r>
            <a:r>
              <a:rPr lang="ko-KR" altLang="en-US" sz="3000" dirty="0"/>
              <a:t>특징을 산출하는 방법을 이용한다면</a:t>
            </a:r>
            <a:r>
              <a:rPr lang="en-US" altLang="ko-KR" sz="3000" dirty="0"/>
              <a:t>?</a:t>
            </a:r>
          </a:p>
          <a:p>
            <a:r>
              <a:rPr lang="ko-KR" altLang="en-US" sz="3000" dirty="0"/>
              <a:t>아이디어 </a:t>
            </a:r>
            <a:r>
              <a:rPr lang="en-US" altLang="ko-KR" sz="3000" dirty="0"/>
              <a:t>– </a:t>
            </a:r>
            <a:r>
              <a:rPr lang="ko-KR" altLang="en-US" sz="3000" dirty="0"/>
              <a:t>의논 결과</a:t>
            </a:r>
            <a:r>
              <a:rPr lang="en-US" altLang="ko-KR" sz="3000" dirty="0"/>
              <a:t>, </a:t>
            </a:r>
            <a:r>
              <a:rPr lang="ko-KR" altLang="en-US" sz="3000" dirty="0"/>
              <a:t>구현 </a:t>
            </a:r>
            <a:r>
              <a:rPr lang="en-US" altLang="ko-KR" sz="3000" dirty="0"/>
              <a:t>- </a:t>
            </a:r>
            <a:r>
              <a:rPr lang="ko-KR" altLang="en-US" sz="3000" dirty="0"/>
              <a:t>신동하</a:t>
            </a:r>
            <a:endParaRPr lang="en-US" altLang="ko-KR" sz="3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A3DC62-A344-4584-8D0D-0AF0EED171C6}"/>
              </a:ext>
            </a:extLst>
          </p:cNvPr>
          <p:cNvSpPr txBox="1"/>
          <p:nvPr/>
        </p:nvSpPr>
        <p:spPr>
          <a:xfrm>
            <a:off x="358565" y="6165132"/>
            <a:ext cx="10744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일부 방법만 차용한 구현이라 그런지 좋은 결과가 나오지 않았음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3629928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269</Words>
  <Application>Microsoft Office PowerPoint</Application>
  <PresentationFormat>와이드스크린</PresentationFormat>
  <Paragraphs>46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Computer Vision HW#1</vt:lpstr>
      <vt:lpstr>PowerPoint 프레젠테이션</vt:lpstr>
      <vt:lpstr>Color Image에 Bilateral Filter를 적용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동하</dc:creator>
  <cp:lastModifiedBy>신 동하</cp:lastModifiedBy>
  <cp:revision>13</cp:revision>
  <dcterms:created xsi:type="dcterms:W3CDTF">2021-03-21T10:23:11Z</dcterms:created>
  <dcterms:modified xsi:type="dcterms:W3CDTF">2021-03-22T14:19:53Z</dcterms:modified>
</cp:coreProperties>
</file>

<file path=docProps/thumbnail.jpeg>
</file>